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7" r:id="rId2"/>
    <p:sldId id="258" r:id="rId3"/>
    <p:sldId id="284" r:id="rId4"/>
    <p:sldId id="283" r:id="rId5"/>
    <p:sldId id="271" r:id="rId6"/>
    <p:sldId id="259" r:id="rId7"/>
    <p:sldId id="301" r:id="rId8"/>
    <p:sldId id="260" r:id="rId9"/>
    <p:sldId id="261" r:id="rId10"/>
    <p:sldId id="273" r:id="rId11"/>
    <p:sldId id="279" r:id="rId12"/>
    <p:sldId id="302" r:id="rId13"/>
    <p:sldId id="289" r:id="rId14"/>
    <p:sldId id="264" r:id="rId15"/>
    <p:sldId id="298" r:id="rId16"/>
    <p:sldId id="293" r:id="rId17"/>
    <p:sldId id="299" r:id="rId18"/>
    <p:sldId id="303" r:id="rId19"/>
    <p:sldId id="306" r:id="rId20"/>
    <p:sldId id="307" r:id="rId21"/>
    <p:sldId id="309" r:id="rId22"/>
    <p:sldId id="305" r:id="rId23"/>
    <p:sldId id="304" r:id="rId24"/>
    <p:sldId id="310" r:id="rId25"/>
    <p:sldId id="311" r:id="rId26"/>
    <p:sldId id="312" r:id="rId27"/>
    <p:sldId id="313" r:id="rId28"/>
    <p:sldId id="314" r:id="rId29"/>
    <p:sldId id="315" r:id="rId30"/>
    <p:sldId id="316" r:id="rId31"/>
    <p:sldId id="317" r:id="rId32"/>
    <p:sldId id="318" r:id="rId33"/>
    <p:sldId id="319" r:id="rId34"/>
    <p:sldId id="320" r:id="rId3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5" autoAdjust="0"/>
    <p:restoredTop sz="95252" autoAdjust="0"/>
  </p:normalViewPr>
  <p:slideViewPr>
    <p:cSldViewPr>
      <p:cViewPr varScale="1">
        <p:scale>
          <a:sx n="70" d="100"/>
          <a:sy n="70" d="100"/>
        </p:scale>
        <p:origin x="-128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1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90DBCA-47FD-4A39-84D0-984167D0D5D4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25652C-5344-4579-9AFB-61A78DA2C08A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2851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4380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4380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545441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76691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93009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65118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25652C-5344-4579-9AFB-61A78DA2C08A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6511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image" Target="../media/image2.tif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tif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Gerade Verbindung 15"/>
          <p:cNvCxnSpPr/>
          <p:nvPr userDrawn="1"/>
        </p:nvCxnSpPr>
        <p:spPr>
          <a:xfrm>
            <a:off x="539552" y="350240"/>
            <a:ext cx="80648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feld 19"/>
          <p:cNvSpPr txBox="1"/>
          <p:nvPr userDrawn="1"/>
        </p:nvSpPr>
        <p:spPr>
          <a:xfrm>
            <a:off x="7452321" y="133148"/>
            <a:ext cx="12961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Pat.</a:t>
            </a:r>
            <a:r>
              <a:rPr lang="de-DE" sz="1050" baseline="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de-DE" sz="105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 geb. 1959</a:t>
            </a:r>
            <a:endParaRPr lang="de-DE" sz="1050" dirty="0">
              <a:solidFill>
                <a:srgbClr val="FF0000"/>
              </a:solidFill>
            </a:endParaRPr>
          </a:p>
        </p:txBody>
      </p:sp>
      <p:sp>
        <p:nvSpPr>
          <p:cNvPr id="9" name="Textfeld 16"/>
          <p:cNvSpPr txBox="1"/>
          <p:nvPr userDrawn="1"/>
        </p:nvSpPr>
        <p:spPr>
          <a:xfrm>
            <a:off x="445398" y="52752"/>
            <a:ext cx="62868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1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Fall 1  → Indikation: Festsitzender Zahnersatz </a:t>
            </a:r>
            <a:endParaRPr lang="de-DE" sz="1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Abgerundetes Rechteck 5"/>
          <p:cNvSpPr/>
          <p:nvPr userDrawn="1"/>
        </p:nvSpPr>
        <p:spPr>
          <a:xfrm>
            <a:off x="1835696" y="6176230"/>
            <a:ext cx="5472608" cy="504056"/>
          </a:xfrm>
          <a:prstGeom prst="roundRect">
            <a:avLst/>
          </a:prstGeom>
          <a:gradFill>
            <a:gsLst>
              <a:gs pos="26000">
                <a:srgbClr val="1F497D">
                  <a:lumMod val="60000"/>
                  <a:lumOff val="40000"/>
                  <a:alpha val="9000"/>
                </a:srgbClr>
              </a:gs>
              <a:gs pos="6000">
                <a:srgbClr val="4F81BD">
                  <a:tint val="44500"/>
                  <a:satMod val="160000"/>
                  <a:alpha val="60000"/>
                </a:srgbClr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2400000" scaled="0"/>
          </a:gradFill>
          <a:ln w="25400" cap="flat" cmpd="sng" algn="ctr">
            <a:noFill/>
            <a:prstDash val="solid"/>
          </a:ln>
          <a:effectLst/>
          <a:scene3d>
            <a:camera prst="orthographicFront"/>
            <a:lightRig rig="threePt" dir="t"/>
          </a:scene3d>
          <a:sp3d/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e-DE" altLang="de-DE" sz="1800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itchFamily="34" charset="0"/>
              <a:ea typeface="+mn-ea"/>
              <a:cs typeface="Arial" charset="0"/>
            </a:endParaRPr>
          </a:p>
        </p:txBody>
      </p:sp>
      <p:sp>
        <p:nvSpPr>
          <p:cNvPr id="10" name="Textfeld 9"/>
          <p:cNvSpPr txBox="1"/>
          <p:nvPr userDrawn="1"/>
        </p:nvSpPr>
        <p:spPr>
          <a:xfrm>
            <a:off x="4561548" y="6159735"/>
            <a:ext cx="2746756" cy="561856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400000" scaled="0"/>
          </a:gradFill>
          <a:ln>
            <a:noFill/>
          </a:ln>
          <a:effectLst>
            <a:softEdge rad="127000"/>
          </a:effectLst>
          <a:scene3d>
            <a:camera prst="orthographicFront"/>
            <a:lightRig rig="threePt" dir="t"/>
          </a:scene3d>
          <a:sp3d/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 charset="0"/>
              </a:rPr>
              <a:t>Zahnärztin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 charset="0"/>
              </a:rPr>
              <a:t>Mandy </a:t>
            </a:r>
            <a:r>
              <a:rPr kumimoji="0" lang="de-DE" sz="9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 charset="0"/>
              </a:rPr>
              <a:t>Frommann-Stoltenburg</a:t>
            </a:r>
            <a:endParaRPr kumimoji="0" lang="de-DE" sz="9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Arial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 charset="0"/>
              </a:rPr>
              <a:t>Müllerstraße </a:t>
            </a:r>
            <a:r>
              <a:rPr kumimoji="0" lang="de-DE" sz="9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Arial" charset="0"/>
              </a:rPr>
              <a:t>6, 13353 Berlin</a:t>
            </a:r>
          </a:p>
        </p:txBody>
      </p:sp>
      <p:pic>
        <p:nvPicPr>
          <p:cNvPr id="11" name="Picture 2" descr="D:\__GF2\Texte\Stolt\REZA\Logos\Kopf-1.tif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2411760" y="6247228"/>
            <a:ext cx="364766" cy="362060"/>
          </a:xfrm>
          <a:prstGeom prst="rect">
            <a:avLst/>
          </a:prstGeom>
          <a:gradFill>
            <a:gsLst>
              <a:gs pos="26000">
                <a:srgbClr val="1F497D">
                  <a:lumMod val="60000"/>
                  <a:lumOff val="40000"/>
                  <a:alpha val="9000"/>
                </a:srgbClr>
              </a:gs>
              <a:gs pos="6000">
                <a:srgbClr val="4F81BD">
                  <a:tint val="44500"/>
                  <a:satMod val="160000"/>
                  <a:alpha val="60000"/>
                </a:srgbClr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2400000" scaled="0"/>
          </a:gradFill>
          <a:scene3d>
            <a:camera prst="orthographicFront"/>
            <a:lightRig rig="threePt" dir="t"/>
          </a:scene3d>
          <a:sp3d/>
        </p:spPr>
      </p:pic>
      <p:pic>
        <p:nvPicPr>
          <p:cNvPr id="12" name="Picture 3" descr="D:\__GF2\Texte\Stolt\REZA\Logos\Kopf-2.tif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059832" y="6247228"/>
            <a:ext cx="367743" cy="362060"/>
          </a:xfrm>
          <a:prstGeom prst="rect">
            <a:avLst/>
          </a:prstGeom>
          <a:gradFill>
            <a:gsLst>
              <a:gs pos="26000">
                <a:srgbClr val="1F497D">
                  <a:lumMod val="60000"/>
                  <a:lumOff val="40000"/>
                  <a:alpha val="9000"/>
                </a:srgbClr>
              </a:gs>
              <a:gs pos="6000">
                <a:srgbClr val="4F81BD">
                  <a:tint val="44500"/>
                  <a:satMod val="160000"/>
                  <a:alpha val="60000"/>
                </a:srgbClr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2400000" scaled="0"/>
          </a:gradFill>
          <a:scene3d>
            <a:camera prst="orthographicFront"/>
            <a:lightRig rig="threePt" dir="t"/>
          </a:scene3d>
          <a:sp3d/>
        </p:spPr>
      </p:pic>
      <p:pic>
        <p:nvPicPr>
          <p:cNvPr id="13" name="Picture 4" descr="D:\__GF2\Texte\Stolt\REZA\Logos\Kopf-3.tif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 flipH="1">
            <a:off x="3707904" y="6247228"/>
            <a:ext cx="364766" cy="362060"/>
          </a:xfrm>
          <a:prstGeom prst="rect">
            <a:avLst/>
          </a:prstGeom>
          <a:gradFill>
            <a:gsLst>
              <a:gs pos="26000">
                <a:srgbClr val="1F497D">
                  <a:lumMod val="60000"/>
                  <a:lumOff val="40000"/>
                  <a:alpha val="9000"/>
                </a:srgbClr>
              </a:gs>
              <a:gs pos="6000">
                <a:srgbClr val="4F81BD">
                  <a:tint val="44500"/>
                  <a:satMod val="160000"/>
                  <a:alpha val="60000"/>
                </a:srgbClr>
              </a:gs>
              <a:gs pos="100000">
                <a:srgbClr val="4F81BD">
                  <a:tint val="23500"/>
                  <a:satMod val="160000"/>
                </a:srgbClr>
              </a:gs>
            </a:gsLst>
            <a:lin ang="2400000" scaled="0"/>
          </a:gradFill>
          <a:scene3d>
            <a:camera prst="orthographicFront"/>
            <a:lightRig rig="threePt" dir="t"/>
          </a:scene3d>
          <a:sp3d/>
        </p:spPr>
      </p:pic>
      <p:pic>
        <p:nvPicPr>
          <p:cNvPr id="1026" name="Picture 2" descr="D:\Mandy\Curriculum Implantatprothetik\Liepe,Michael\21 Profil.JP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9" t="320" r="16104" b="14674"/>
          <a:stretch/>
        </p:blipFill>
        <p:spPr bwMode="auto">
          <a:xfrm>
            <a:off x="8404261" y="52752"/>
            <a:ext cx="419069" cy="415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717C1-24DA-4294-9360-D71D4AE16F9E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6E2717C1-24DA-4294-9360-D71D4AE16F9E}" type="datetimeFigureOut">
              <a:rPr lang="de-DE" smtClean="0"/>
              <a:pPr/>
              <a:t>01.12.2015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6BF2C881-C974-4471-8403-C8C80E3ED912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jpeg"/><Relationship Id="rId5" Type="http://schemas.microsoft.com/office/2007/relationships/hdphoto" Target="../media/hdphoto2.wdp"/><Relationship Id="rId4" Type="http://schemas.openxmlformats.org/officeDocument/2006/relationships/image" Target="../media/image61.jpeg"/><Relationship Id="rId9" Type="http://schemas.microsoft.com/office/2007/relationships/hdphoto" Target="../media/hdphoto4.wdp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6.wdp"/><Relationship Id="rId4" Type="http://schemas.openxmlformats.org/officeDocument/2006/relationships/image" Target="../media/image6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7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Inhaltsplatzhalter 10"/>
          <p:cNvSpPr>
            <a:spLocks noGrp="1"/>
          </p:cNvSpPr>
          <p:nvPr>
            <p:ph sz="quarter" idx="13"/>
          </p:nvPr>
        </p:nvSpPr>
        <p:spPr>
          <a:xfrm>
            <a:off x="675262" y="1772816"/>
            <a:ext cx="6914579" cy="3240360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endParaRPr lang="de-DE" sz="2400" i="1" dirty="0" smtClean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0" lvl="0" indent="0">
              <a:buNone/>
            </a:pPr>
            <a:endParaRPr lang="de-DE" sz="2400" i="1" dirty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0" lvl="0" indent="0">
              <a:buNone/>
            </a:pPr>
            <a:endParaRPr lang="de-DE" sz="2400" i="1" dirty="0" smtClean="0">
              <a:solidFill>
                <a:schemeClr val="bg1">
                  <a:lumMod val="75000"/>
                  <a:lumOff val="25000"/>
                </a:schemeClr>
              </a:solidFill>
            </a:endParaRPr>
          </a:p>
          <a:p>
            <a:pPr marL="0" lvl="0" indent="0">
              <a:buNone/>
            </a:pP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Fall </a:t>
            </a: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2</a:t>
            </a:r>
            <a:r>
              <a:rPr lang="de-DE" sz="2400" b="1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:</a:t>
            </a:r>
            <a:r>
              <a:rPr lang="de-DE" sz="2400" i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Indikation: herausnehmbar </a:t>
            </a:r>
            <a:r>
              <a:rPr lang="de-DE" sz="2400" i="1" dirty="0" err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teleskopierender</a:t>
            </a:r>
            <a:r>
              <a:rPr lang="de-DE" sz="2400" i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    			   Zahnersatz</a:t>
            </a:r>
            <a:endParaRPr lang="de-DE" sz="24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672593" y="404664"/>
            <a:ext cx="353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FALLPRÄSENTATION</a:t>
            </a:r>
            <a:endParaRPr lang="de-DE" sz="32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feld 31"/>
          <p:cNvSpPr txBox="1"/>
          <p:nvPr/>
        </p:nvSpPr>
        <p:spPr>
          <a:xfrm>
            <a:off x="241783" y="1772816"/>
            <a:ext cx="85689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    Fall 1: Indikation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  <a:sym typeface="Wingdings" pitchFamily="2" charset="2"/>
              </a:rPr>
              <a:t>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</a:p>
          <a:p>
            <a:pPr lvl="0"/>
            <a:r>
              <a:rPr lang="de-DE" sz="32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	</a:t>
            </a:r>
            <a:r>
              <a:rPr lang="de-DE" sz="32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     Festsitzender Zahnersatz </a:t>
            </a:r>
            <a:endParaRPr lang="de-DE" sz="32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6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2686961" y="4449886"/>
            <a:ext cx="379397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Implantatinsertion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34, 36, 37</a:t>
            </a:r>
          </a:p>
          <a:p>
            <a:pPr algn="ctr"/>
            <a:r>
              <a:rPr lang="de-DE" dirty="0" smtClean="0">
                <a:solidFill>
                  <a:srgbClr val="FF0000"/>
                </a:solidFill>
              </a:rPr>
              <a:t>Sofortiges Eindrehen der </a:t>
            </a:r>
            <a:r>
              <a:rPr lang="de-DE" dirty="0" err="1" smtClean="0">
                <a:solidFill>
                  <a:srgbClr val="FF0000"/>
                </a:solidFill>
              </a:rPr>
              <a:t>Gingivaformer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9552" y="385500"/>
            <a:ext cx="54954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Insertion UK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552" y="908720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Januar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050" name="Picture 2" descr="D:\Mandy\Curriculum Implantatprothetik\Liepe,Michael\9 UK Implasetzung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4" t="2500" r="19936" b="31071"/>
          <a:stretch/>
        </p:blipFill>
        <p:spPr bwMode="auto">
          <a:xfrm>
            <a:off x="2686962" y="1772816"/>
            <a:ext cx="379397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6732241" y="2348880"/>
            <a:ext cx="163217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err="1"/>
              <a:t>r</a:t>
            </a:r>
            <a:r>
              <a:rPr lang="de-DE" dirty="0" err="1" smtClean="0"/>
              <a:t>egio</a:t>
            </a:r>
            <a:r>
              <a:rPr lang="de-DE" dirty="0" smtClean="0"/>
              <a:t> 36 und 37:</a:t>
            </a:r>
          </a:p>
          <a:p>
            <a:pPr algn="ctr"/>
            <a:r>
              <a:rPr lang="de-DE" dirty="0" smtClean="0"/>
              <a:t>General </a:t>
            </a:r>
            <a:r>
              <a:rPr lang="de-DE" dirty="0" err="1" smtClean="0"/>
              <a:t>Implants</a:t>
            </a:r>
            <a:endParaRPr lang="de-DE" dirty="0"/>
          </a:p>
          <a:p>
            <a:pPr algn="ctr"/>
            <a:r>
              <a:rPr lang="de-DE" dirty="0" smtClean="0">
                <a:solidFill>
                  <a:srgbClr val="92D050"/>
                </a:solidFill>
              </a:rPr>
              <a:t>4,3 x 10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755576" y="2348880"/>
            <a:ext cx="162897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err="1"/>
              <a:t>r</a:t>
            </a:r>
            <a:r>
              <a:rPr lang="de-DE" dirty="0" err="1" smtClean="0"/>
              <a:t>egio</a:t>
            </a:r>
            <a:r>
              <a:rPr lang="de-DE" dirty="0" smtClean="0"/>
              <a:t> 34:</a:t>
            </a:r>
          </a:p>
          <a:p>
            <a:pPr algn="ctr"/>
            <a:r>
              <a:rPr lang="de-DE" dirty="0" smtClean="0"/>
              <a:t>General </a:t>
            </a:r>
            <a:r>
              <a:rPr lang="de-DE" dirty="0" err="1" smtClean="0"/>
              <a:t>Implants</a:t>
            </a:r>
            <a:endParaRPr lang="de-DE" dirty="0"/>
          </a:p>
          <a:p>
            <a:pPr algn="ctr"/>
            <a:r>
              <a:rPr lang="de-DE" dirty="0" smtClean="0">
                <a:solidFill>
                  <a:srgbClr val="92D050"/>
                </a:solidFill>
              </a:rPr>
              <a:t>3,5 x 10</a:t>
            </a:r>
            <a:endParaRPr lang="de-DE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57224" y="4427820"/>
            <a:ext cx="7489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Primärer Wundverschluss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857224" y="3929066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2cm von unten kürzen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9552" y="385500"/>
            <a:ext cx="5365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OK und UK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908720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Januar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170" name="Picture 2" descr="D:\Mandy\Curriculum Implantatprothetik\Liepe,Michael\4e UK Naht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8" t="4454" r="11813" b="32959"/>
          <a:stretch/>
        </p:blipFill>
        <p:spPr bwMode="auto">
          <a:xfrm flipH="1">
            <a:off x="5037866" y="2328329"/>
            <a:ext cx="3309258" cy="189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:\Mandy\Curriculum Implantatprothetik\Liepe,Michael\6c OK Naht 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9" t="19246" b="32851"/>
          <a:stretch/>
        </p:blipFill>
        <p:spPr bwMode="auto">
          <a:xfrm>
            <a:off x="857223" y="2328329"/>
            <a:ext cx="3363741" cy="189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827584" y="3851756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OK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931248" y="3861048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UK</a:t>
            </a:r>
            <a:endParaRPr lang="de-D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52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07600" y="5075892"/>
            <a:ext cx="7127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OPG-Kontrollbild nach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Implantatsetzung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im II. und III. Quadranten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857224" y="3929066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2cm von unten kürzen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9552" y="385500"/>
            <a:ext cx="2558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OPG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- Kontrollbild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908720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Januar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2050" name="Picture 2" descr="D:\Mandy\Curriculum Implantatprothetik\Liepe,Michael\32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4" t="24697" r="2585" b="9251"/>
          <a:stretch/>
        </p:blipFill>
        <p:spPr bwMode="auto">
          <a:xfrm>
            <a:off x="1007601" y="1628799"/>
            <a:ext cx="7127346" cy="331236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611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131147" y="4665968"/>
            <a:ext cx="3212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Freilegung im OK nach 5 Monaten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27528" y="404664"/>
            <a:ext cx="381610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POSTOPERATIVE PHASE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6" name="Picture 3" descr="D:\Mandy\Curriculum Implantatprothetik\Liepe,Michael\8b OK Freilegung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2" r="15783" b="33159"/>
          <a:stretch/>
        </p:blipFill>
        <p:spPr bwMode="auto">
          <a:xfrm rot="10800000">
            <a:off x="1131149" y="2192761"/>
            <a:ext cx="3226010" cy="1949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Mandy\Curriculum Implantatprothetik\Liepe,Michael\9a KO nach 4 Wochen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9" t="2660" r="24916" b="10192"/>
          <a:stretch/>
        </p:blipFill>
        <p:spPr bwMode="auto">
          <a:xfrm>
            <a:off x="5508104" y="1844824"/>
            <a:ext cx="2329544" cy="2645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5246043" y="4683736"/>
            <a:ext cx="2853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Zustand nach 5 Monaten im UK</a:t>
            </a:r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3898835" y="3789040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OK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7390090" y="4120720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UK</a:t>
            </a:r>
            <a:endParaRPr lang="de-D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8266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37664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POSTOPERATIVE PHASE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65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Mai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5122" name="Picture 2" descr="D:\Mandy\Curriculum Implantatprothetik\Liepe,Michael\10a Distanzmessung nach Freilegung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" t="6810" r="22758" b="9628"/>
          <a:stretch/>
        </p:blipFill>
        <p:spPr bwMode="auto">
          <a:xfrm>
            <a:off x="1907704" y="1763486"/>
            <a:ext cx="3384376" cy="27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Mandy\Curriculum Implantatprothetik\Liepe,Michael\10a Distanzmessung nach Freilegung 0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66" t="59164" r="48596" b="13690"/>
          <a:stretch/>
        </p:blipFill>
        <p:spPr bwMode="auto">
          <a:xfrm rot="10800000">
            <a:off x="5796137" y="3316114"/>
            <a:ext cx="1584176" cy="1204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1907704" y="4612486"/>
            <a:ext cx="54726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OK – Distanzmessung : 18 mm </a:t>
            </a:r>
            <a:r>
              <a:rPr lang="de-DE" dirty="0" err="1" smtClean="0"/>
              <a:t>interimplantärer</a:t>
            </a:r>
            <a:r>
              <a:rPr lang="de-DE" dirty="0" smtClean="0"/>
              <a:t> Abstand</a:t>
            </a:r>
          </a:p>
          <a:p>
            <a:pPr algn="ctr"/>
            <a:r>
              <a:rPr lang="de-DE" dirty="0" smtClean="0">
                <a:solidFill>
                  <a:srgbClr val="FF0000"/>
                </a:solidFill>
              </a:rPr>
              <a:t>Kontraindikation für 3 Implantate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9" name="Pfeil nach unten 8"/>
          <p:cNvSpPr/>
          <p:nvPr/>
        </p:nvSpPr>
        <p:spPr>
          <a:xfrm>
            <a:off x="3257854" y="3316114"/>
            <a:ext cx="180020" cy="32891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995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827583" y="4616934"/>
            <a:ext cx="7546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Positionierung der Abformhilfen im II. und III. Quadranten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7386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- offene Abformung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6146" name="Picture 2" descr="D:\Mandy\Curriculum Implantatprothetik\Liepe,Michael\11 UK Abformpfosten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8" t="3114" r="8965" b="13131"/>
          <a:stretch/>
        </p:blipFill>
        <p:spPr bwMode="auto">
          <a:xfrm>
            <a:off x="4942156" y="1813557"/>
            <a:ext cx="3431760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D:\Mandy\Curriculum Implantatprothetik\Liepe,Michael\11b OK Abformpfosten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" t="4112" r="3477" b="10888"/>
          <a:stretch/>
        </p:blipFill>
        <p:spPr bwMode="auto">
          <a:xfrm>
            <a:off x="827583" y="1813557"/>
            <a:ext cx="3548743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3959586" y="4067780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OK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931248" y="4067780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UK</a:t>
            </a:r>
            <a:endParaRPr lang="de-D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061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548161" y="4365104"/>
            <a:ext cx="6035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Kontrollbild der Abformhilfen im OK und UK</a:t>
            </a:r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506132" y="404664"/>
            <a:ext cx="48125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sz="2800" b="1" dirty="0" smtClean="0">
                <a:solidFill>
                  <a:srgbClr val="DC9E1F">
                    <a:lumMod val="20000"/>
                    <a:lumOff val="80000"/>
                  </a:srgbClr>
                </a:solidFill>
              </a:rPr>
              <a:t>Prothetische Phase </a:t>
            </a:r>
            <a:r>
              <a:rPr lang="de-DE" sz="2800" dirty="0" smtClean="0">
                <a:solidFill>
                  <a:srgbClr val="DC9E1F">
                    <a:lumMod val="20000"/>
                    <a:lumOff val="80000"/>
                  </a:srgbClr>
                </a:solidFill>
              </a:rPr>
              <a:t>– Röntgenbild</a:t>
            </a:r>
            <a:endParaRPr lang="de-DE" sz="2800" dirty="0">
              <a:solidFill>
                <a:srgbClr val="DC9E1F">
                  <a:lumMod val="20000"/>
                  <a:lumOff val="80000"/>
                </a:srgbClr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39552" y="908720"/>
            <a:ext cx="10086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de-DE" dirty="0" smtClean="0">
                <a:solidFill>
                  <a:srgbClr val="DC9E1F">
                    <a:lumMod val="40000"/>
                    <a:lumOff val="60000"/>
                  </a:srgbClr>
                </a:solidFill>
              </a:rPr>
              <a:t>Juni 2015</a:t>
            </a:r>
            <a:endParaRPr lang="de-DE" dirty="0">
              <a:solidFill>
                <a:srgbClr val="DC9E1F">
                  <a:lumMod val="40000"/>
                  <a:lumOff val="60000"/>
                </a:srgbClr>
              </a:solidFill>
            </a:endParaRPr>
          </a:p>
        </p:txBody>
      </p:sp>
      <p:pic>
        <p:nvPicPr>
          <p:cNvPr id="4098" name="Picture 2" descr="D:\Mandy\Curriculum Implantatprothetik\Liepe,Michael\2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57" t="12087" r="33763" b="48964"/>
          <a:stretch/>
        </p:blipFill>
        <p:spPr bwMode="auto">
          <a:xfrm>
            <a:off x="1596546" y="2211387"/>
            <a:ext cx="2498953" cy="18656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Mandy\Curriculum Implantatprothetik\Liepe,Michael\2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37" t="56695" r="33953" b="5865"/>
          <a:stretch/>
        </p:blipFill>
        <p:spPr bwMode="auto">
          <a:xfrm>
            <a:off x="5004048" y="2211387"/>
            <a:ext cx="2579558" cy="18656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941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696280" y="4726885"/>
            <a:ext cx="2937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Anpassen des offenen Funktionslöffels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06132" y="404664"/>
            <a:ext cx="5559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offene Abformung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0086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Juni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pic>
        <p:nvPicPr>
          <p:cNvPr id="1026" name="Picture 2" descr="D:\Mandy\Curriculum Implantatprothetik\Liepe,Michael\11a UK Abformlöffel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" t="3249" r="8530" b="10426"/>
          <a:stretch/>
        </p:blipFill>
        <p:spPr bwMode="auto">
          <a:xfrm>
            <a:off x="696280" y="2352127"/>
            <a:ext cx="2937233" cy="22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Mandy\Curriculum Implantatprothetik\Liepe,Michael\11c offene Abformun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422068"/>
            <a:ext cx="4229485" cy="3159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4211960" y="4715852"/>
            <a:ext cx="42294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Funktionsabdrücke OK und UK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8452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5810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Anprobe </a:t>
            </a:r>
            <a:r>
              <a:rPr lang="de-DE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Abutments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Juli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2051720" y="5157192"/>
            <a:ext cx="5698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Modelle mit </a:t>
            </a:r>
            <a:r>
              <a:rPr lang="de-DE" dirty="0" err="1" smtClean="0"/>
              <a:t>Abutments</a:t>
            </a:r>
            <a:r>
              <a:rPr lang="de-DE" dirty="0" smtClean="0"/>
              <a:t> und Übertragungsschlüssel</a:t>
            </a:r>
            <a:endParaRPr lang="de-DE" dirty="0"/>
          </a:p>
        </p:txBody>
      </p:sp>
      <p:pic>
        <p:nvPicPr>
          <p:cNvPr id="2050" name="Picture 2" descr="D:\Mandy\Curriculum Implantatprothetik\Liepe,Michael\13 OK Gerüst_1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9" t="4620" r="15578" b="12165"/>
          <a:stretch/>
        </p:blipFill>
        <p:spPr bwMode="auto">
          <a:xfrm>
            <a:off x="2051720" y="1168695"/>
            <a:ext cx="2475164" cy="195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Mandy\Curriculum Implantatprothetik\Liepe,Michael\13 OK Gerüst_2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5" t="6008" r="20000" b="18575"/>
          <a:stretch/>
        </p:blipFill>
        <p:spPr bwMode="auto">
          <a:xfrm>
            <a:off x="5148064" y="1168694"/>
            <a:ext cx="2575507" cy="1955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Mandy\Curriculum Implantatprothetik\Liepe,Michael\13 UK Gerüst_1 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0" t="6918" r="3787" b="11133"/>
          <a:stretch/>
        </p:blipFill>
        <p:spPr bwMode="auto">
          <a:xfrm>
            <a:off x="2051720" y="3268216"/>
            <a:ext cx="2475164" cy="181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Mandy\Curriculum Implantatprothetik\Liepe,Michael\13 UK Gerüst_2 0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4846" r="5054" b="12286"/>
          <a:stretch/>
        </p:blipFill>
        <p:spPr bwMode="auto">
          <a:xfrm>
            <a:off x="5148064" y="3247256"/>
            <a:ext cx="2581187" cy="1816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539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6319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Anprobe </a:t>
            </a:r>
            <a:r>
              <a:rPr lang="de-DE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Abutments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OK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Juli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1187623" y="5221509"/>
            <a:ext cx="69400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II. Quadrant: </a:t>
            </a:r>
            <a:r>
              <a:rPr lang="de-DE" dirty="0" err="1" smtClean="0"/>
              <a:t>Abutments</a:t>
            </a:r>
            <a:r>
              <a:rPr lang="de-DE" dirty="0" smtClean="0"/>
              <a:t> mit Übertragungsschlüssel in situ</a:t>
            </a:r>
            <a:endParaRPr lang="de-DE" dirty="0"/>
          </a:p>
        </p:txBody>
      </p:sp>
      <p:pic>
        <p:nvPicPr>
          <p:cNvPr id="5122" name="Picture 2" descr="D:\Mandy\Curriculum Implantatprothetik\Liepe,Michael\15 OK Abutment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9" t="3363" r="26717" b="11377"/>
          <a:stretch/>
        </p:blipFill>
        <p:spPr bwMode="auto">
          <a:xfrm>
            <a:off x="5780891" y="2564904"/>
            <a:ext cx="2346818" cy="250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Mandy\Curriculum Implantatprothetik\Liepe,Michael\15 OK Übertragungsschlüssel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6" t="3067" r="7749" b="10507"/>
          <a:stretch/>
        </p:blipFill>
        <p:spPr bwMode="auto">
          <a:xfrm>
            <a:off x="1187624" y="2564904"/>
            <a:ext cx="2494105" cy="250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940152" y="1585574"/>
            <a:ext cx="112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Kontrollbild</a:t>
            </a:r>
            <a:endParaRPr lang="de-DE" dirty="0"/>
          </a:p>
        </p:txBody>
      </p:sp>
      <p:pic>
        <p:nvPicPr>
          <p:cNvPr id="7" name="Picture 2" descr="D:\Mandy\Curriculum Implantatprothetik\Liepe,Michael\2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80" t="54369" r="34039" b="9194"/>
          <a:stretch/>
        </p:blipFill>
        <p:spPr bwMode="auto">
          <a:xfrm>
            <a:off x="3825335" y="1119592"/>
            <a:ext cx="1820429" cy="13012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555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755576" y="529516"/>
            <a:ext cx="29532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PATIENT   </a:t>
            </a:r>
            <a:r>
              <a:rPr lang="de-DE" sz="24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GEB. 1959</a:t>
            </a:r>
            <a:endParaRPr lang="de-DE" sz="28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 flipV="1">
            <a:off x="-1692696" y="7893496"/>
            <a:ext cx="76068" cy="45719"/>
          </a:xfrm>
        </p:spPr>
        <p:txBody>
          <a:bodyPr/>
          <a:lstStyle/>
          <a:p>
            <a:r>
              <a:rPr lang="de-DE" sz="100" dirty="0" smtClean="0"/>
              <a:t>PATIENTIN, geb. 1959</a:t>
            </a:r>
            <a:endParaRPr lang="de-DE" sz="100" dirty="0"/>
          </a:p>
        </p:txBody>
      </p:sp>
      <p:sp>
        <p:nvSpPr>
          <p:cNvPr id="6" name="Textfeld 21"/>
          <p:cNvSpPr txBox="1"/>
          <p:nvPr/>
        </p:nvSpPr>
        <p:spPr>
          <a:xfrm>
            <a:off x="1003526" y="3068960"/>
            <a:ext cx="6963891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b="1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Therapie: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Extraktion der nicht mehr erhaltungswürdigen Brückenpfeiler 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25,35,37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>
                <a:solidFill>
                  <a:srgbClr val="92D050"/>
                </a:solidFill>
              </a:rPr>
              <a:t>DVT – Planung  (von  </a:t>
            </a:r>
            <a:r>
              <a:rPr lang="de-DE" dirty="0" smtClean="0">
                <a:solidFill>
                  <a:srgbClr val="92D050"/>
                </a:solidFill>
              </a:rPr>
              <a:t>12/2014):    </a:t>
            </a:r>
            <a:r>
              <a:rPr lang="de-DE" dirty="0">
                <a:solidFill>
                  <a:srgbClr val="92D050"/>
                </a:solidFill>
              </a:rPr>
              <a:t>Implantation  </a:t>
            </a:r>
            <a:r>
              <a:rPr lang="de-DE" dirty="0" smtClean="0">
                <a:solidFill>
                  <a:srgbClr val="92D050"/>
                </a:solidFill>
              </a:rPr>
              <a:t>II</a:t>
            </a:r>
            <a:r>
              <a:rPr lang="de-DE" dirty="0">
                <a:solidFill>
                  <a:srgbClr val="92D050"/>
                </a:solidFill>
              </a:rPr>
              <a:t>. und </a:t>
            </a:r>
            <a:r>
              <a:rPr lang="de-DE" dirty="0" smtClean="0">
                <a:solidFill>
                  <a:srgbClr val="92D050"/>
                </a:solidFill>
              </a:rPr>
              <a:t>III. Quadrant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 OK möglichst ohne externe Sinusbodenelevation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Implantation im OK und UK für festsitzende Brückenkonstruktion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7" name="Textfeld 22"/>
          <p:cNvSpPr txBox="1"/>
          <p:nvPr/>
        </p:nvSpPr>
        <p:spPr>
          <a:xfrm>
            <a:off x="1003526" y="1386642"/>
            <a:ext cx="72408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b="1" i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Ausgangssituation: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15 Jahre 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alte insuffiziente großspannige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Brücken</a:t>
            </a:r>
          </a:p>
          <a:p>
            <a:pPr marL="742950" lvl="1" indent="-285750">
              <a:lnSpc>
                <a:spcPct val="150000"/>
              </a:lnSpc>
              <a:buFont typeface="Wingdings" pitchFamily="2" charset="2"/>
              <a:buChar char="Ø"/>
            </a:pP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Schmerzen an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den Brückenpfeilern</a:t>
            </a:r>
            <a:b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</a:br>
            <a:endParaRPr lang="de-DE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296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63030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Anprobe </a:t>
            </a:r>
            <a:r>
              <a:rPr lang="de-DE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Abutments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UK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Juli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1224259" y="5157192"/>
            <a:ext cx="6660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III. Quadrant: </a:t>
            </a:r>
            <a:r>
              <a:rPr lang="de-DE" dirty="0" err="1" smtClean="0"/>
              <a:t>Abutments</a:t>
            </a:r>
            <a:r>
              <a:rPr lang="de-DE" dirty="0" smtClean="0"/>
              <a:t> mit Übertragungsschlüssel in situ</a:t>
            </a:r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6012160" y="1691516"/>
            <a:ext cx="1122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Kontrollbild</a:t>
            </a:r>
            <a:endParaRPr lang="de-DE" dirty="0"/>
          </a:p>
        </p:txBody>
      </p:sp>
      <p:pic>
        <p:nvPicPr>
          <p:cNvPr id="6146" name="Picture 2" descr="D:\Mandy\Curriculum Implantatprothetik\Liepe,Michael\15 UK Übertragungsschlüssel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" t="3024" r="2250" b="10195"/>
          <a:stretch/>
        </p:blipFill>
        <p:spPr bwMode="auto">
          <a:xfrm>
            <a:off x="1224259" y="2636912"/>
            <a:ext cx="3059709" cy="2354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Mandy\Curriculum Implantatprothetik\Liepe,Michael\15 UK Abutment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28" t="2644" r="9726" b="9499"/>
          <a:stretch/>
        </p:blipFill>
        <p:spPr bwMode="auto">
          <a:xfrm>
            <a:off x="5724128" y="2628891"/>
            <a:ext cx="2160240" cy="2362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D:\Mandy\Curriculum Implantatprothetik\Liepe,Michael\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67" t="34367" r="34237" b="32817"/>
          <a:stretch/>
        </p:blipFill>
        <p:spPr bwMode="auto">
          <a:xfrm>
            <a:off x="3889861" y="1226623"/>
            <a:ext cx="1863544" cy="126627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241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68112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Anprobe </a:t>
            </a:r>
            <a:r>
              <a:rPr lang="de-DE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Abutments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OK/UK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Juli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2603626" y="4797152"/>
            <a:ext cx="3982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Kontrolle der Platzverhältnisse, Einschubrichtung und </a:t>
            </a:r>
            <a:r>
              <a:rPr lang="de-DE" dirty="0" err="1" smtClean="0"/>
              <a:t>Gingivahöhe</a:t>
            </a:r>
            <a:endParaRPr lang="de-DE" dirty="0"/>
          </a:p>
        </p:txBody>
      </p:sp>
      <p:pic>
        <p:nvPicPr>
          <p:cNvPr id="7170" name="Picture 2" descr="D:\Mandy\Curriculum Implantatprothetik\Liepe,Michael\15 OK_UK Abutment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" t="2725" r="2371" b="10137"/>
          <a:stretch/>
        </p:blipFill>
        <p:spPr bwMode="auto">
          <a:xfrm>
            <a:off x="2603625" y="1663064"/>
            <a:ext cx="3982223" cy="2992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6804248" y="3369766"/>
            <a:ext cx="163057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rgbClr val="92D050"/>
                </a:solidFill>
              </a:rPr>
              <a:t>Überprüfen der </a:t>
            </a:r>
          </a:p>
          <a:p>
            <a:pPr algn="ctr"/>
            <a:r>
              <a:rPr lang="de-DE" dirty="0" err="1" smtClean="0">
                <a:solidFill>
                  <a:srgbClr val="92D050"/>
                </a:solidFill>
              </a:rPr>
              <a:t>Gingivahöhe</a:t>
            </a:r>
            <a:r>
              <a:rPr lang="de-DE" dirty="0" smtClean="0">
                <a:solidFill>
                  <a:srgbClr val="92D050"/>
                </a:solidFill>
              </a:rPr>
              <a:t> der </a:t>
            </a:r>
          </a:p>
          <a:p>
            <a:pPr algn="ctr"/>
            <a:r>
              <a:rPr lang="de-DE" dirty="0" err="1" smtClean="0">
                <a:solidFill>
                  <a:srgbClr val="92D050"/>
                </a:solidFill>
              </a:rPr>
              <a:t>Abutments</a:t>
            </a:r>
            <a:endParaRPr lang="de-DE" dirty="0">
              <a:solidFill>
                <a:srgbClr val="92D050"/>
              </a:solidFill>
            </a:endParaRPr>
          </a:p>
        </p:txBody>
      </p:sp>
      <p:sp>
        <p:nvSpPr>
          <p:cNvPr id="10" name="Pfeil nach unten 9"/>
          <p:cNvSpPr/>
          <p:nvPr/>
        </p:nvSpPr>
        <p:spPr>
          <a:xfrm rot="6382025">
            <a:off x="6035200" y="3313166"/>
            <a:ext cx="288000" cy="864000"/>
          </a:xfrm>
          <a:prstGeom prst="downArrow">
            <a:avLst/>
          </a:prstGeom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Pfeil nach unten 11"/>
          <p:cNvSpPr/>
          <p:nvPr/>
        </p:nvSpPr>
        <p:spPr>
          <a:xfrm rot="6382025">
            <a:off x="6309675" y="3071074"/>
            <a:ext cx="288000" cy="535545"/>
          </a:xfrm>
          <a:prstGeom prst="downArrow">
            <a:avLst/>
          </a:prstGeom>
          <a:ln w="2857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1080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10" grpId="0" animBg="1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46987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</a:t>
            </a:r>
            <a:r>
              <a:rPr lang="de-DE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Bissnahme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Juli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1835695" y="5221509"/>
            <a:ext cx="6276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Verschraubte </a:t>
            </a:r>
            <a:r>
              <a:rPr lang="de-DE" dirty="0" err="1" smtClean="0"/>
              <a:t>Bißnahme</a:t>
            </a:r>
            <a:r>
              <a:rPr lang="de-DE" dirty="0" smtClean="0"/>
              <a:t> in vitro und in vivo</a:t>
            </a:r>
            <a:endParaRPr lang="de-DE" dirty="0"/>
          </a:p>
        </p:txBody>
      </p:sp>
      <p:pic>
        <p:nvPicPr>
          <p:cNvPr id="10" name="Picture 2" descr="D:\Mandy\Curriculum Implantatprothetik\Liepe,Michael\14 OK Bißnahme 0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11" r="18792" b="14494"/>
          <a:stretch/>
        </p:blipFill>
        <p:spPr bwMode="auto">
          <a:xfrm>
            <a:off x="2627784" y="1412776"/>
            <a:ext cx="1577193" cy="1861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D:\Mandy\Curriculum Implantatprothetik\Liepe,Michael\14 UK Bißnahme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81" t="7426" b="3198"/>
          <a:stretch/>
        </p:blipFill>
        <p:spPr bwMode="auto">
          <a:xfrm rot="10800000">
            <a:off x="3275857" y="3356992"/>
            <a:ext cx="917441" cy="1757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D:\Mandy\Curriculum Implantatprothetik\Liepe,Michael\14 OK_UK Bißnahme in situ 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5" t="3564" r="11587" b="10722"/>
          <a:stretch/>
        </p:blipFill>
        <p:spPr bwMode="auto">
          <a:xfrm>
            <a:off x="5004048" y="1967813"/>
            <a:ext cx="3108109" cy="261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:\Mandy\Curriculum Implantatprothetik\Liepe,Michael\14 OK Bißnahme 001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40" t="9387" b="8065"/>
          <a:stretch/>
        </p:blipFill>
        <p:spPr bwMode="auto">
          <a:xfrm>
            <a:off x="1835696" y="1412776"/>
            <a:ext cx="810931" cy="1861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Mandy\Curriculum Implantatprothetik\Liepe,Michael\14 UK Bißnahme 00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5" r="7002" b="11635"/>
          <a:stretch/>
        </p:blipFill>
        <p:spPr bwMode="auto">
          <a:xfrm rot="10800000">
            <a:off x="1835697" y="3356992"/>
            <a:ext cx="1459417" cy="1751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600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58768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</a:t>
            </a:r>
            <a:r>
              <a:rPr lang="de-DE" sz="2800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Bissnahme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und FAL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Juli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755576" y="4715852"/>
            <a:ext cx="3300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/>
              <a:t>Bißnahme</a:t>
            </a:r>
            <a:r>
              <a:rPr lang="de-DE" dirty="0" smtClean="0"/>
              <a:t> im Schlussbiss</a:t>
            </a:r>
            <a:endParaRPr lang="de-DE" dirty="0"/>
          </a:p>
        </p:txBody>
      </p:sp>
      <p:pic>
        <p:nvPicPr>
          <p:cNvPr id="3076" name="Picture 4" descr="D:\Mandy\Curriculum Implantatprothetik\Liepe,Michael\14 OK_UK Biss in situ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4" t="4213" r="9897" b="11139"/>
          <a:stretch/>
        </p:blipFill>
        <p:spPr bwMode="auto">
          <a:xfrm>
            <a:off x="755576" y="1935899"/>
            <a:ext cx="3300978" cy="2645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:\Mandy\Curriculum Implantatprothetik\Liepe,Michael\14 Gesichtsbogen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" t="22871" r="2111" b="10633"/>
          <a:stretch/>
        </p:blipFill>
        <p:spPr bwMode="auto">
          <a:xfrm>
            <a:off x="4817910" y="2538484"/>
            <a:ext cx="3570514" cy="2042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4817910" y="4715852"/>
            <a:ext cx="35705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Funktionsanalytische Maßnahme - Gesichtsbogen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96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5203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Gerüstanprobe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Juli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2" name="Textfeld 1"/>
          <p:cNvSpPr txBox="1"/>
          <p:nvPr/>
        </p:nvSpPr>
        <p:spPr>
          <a:xfrm>
            <a:off x="871986" y="4581128"/>
            <a:ext cx="7414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Gerüstanprobe auf Modell</a:t>
            </a:r>
            <a:endParaRPr lang="de-DE" dirty="0"/>
          </a:p>
        </p:txBody>
      </p:sp>
      <p:pic>
        <p:nvPicPr>
          <p:cNvPr id="2050" name="Picture 2" descr="D:\Mandy\Curriculum Implantatprothetik\Liepe,Michael\15a Gerüstanprobe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" r="15720" b="10285"/>
          <a:stretch/>
        </p:blipFill>
        <p:spPr bwMode="auto">
          <a:xfrm>
            <a:off x="871986" y="1744191"/>
            <a:ext cx="3483990" cy="26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Mandy\Curriculum Implantatprothetik\Liepe,Michael\15b Gerüstanprobe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" t="2699" r="11672" b="9801"/>
          <a:stretch/>
        </p:blipFill>
        <p:spPr bwMode="auto">
          <a:xfrm>
            <a:off x="4716016" y="1744192"/>
            <a:ext cx="3570515" cy="2667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5292080" y="3407229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OK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7092280" y="3407229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UK</a:t>
            </a:r>
            <a:endParaRPr lang="de-DE" b="1" dirty="0">
              <a:solidFill>
                <a:schemeClr val="bg1"/>
              </a:solidFill>
            </a:endParaRPr>
          </a:p>
        </p:txBody>
      </p:sp>
      <p:cxnSp>
        <p:nvCxnSpPr>
          <p:cNvPr id="11" name="Gerade Verbindung mit Pfeil 10"/>
          <p:cNvCxnSpPr/>
          <p:nvPr/>
        </p:nvCxnSpPr>
        <p:spPr>
          <a:xfrm flipH="1">
            <a:off x="3851920" y="3077692"/>
            <a:ext cx="288032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399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5203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Gerüstanprobe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9444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Juli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1158024" y="4643844"/>
            <a:ext cx="68587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Gerüstanprobe in situ</a:t>
            </a:r>
            <a:endParaRPr lang="de-DE" dirty="0"/>
          </a:p>
        </p:txBody>
      </p:sp>
      <p:pic>
        <p:nvPicPr>
          <p:cNvPr id="3074" name="Picture 2" descr="D:\Mandy\Curriculum Implantatprothetik\Liepe,Michael\15c Gerüstanprobe in situ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0" t="3179" r="31968" b="28278"/>
          <a:stretch/>
        </p:blipFill>
        <p:spPr bwMode="auto">
          <a:xfrm>
            <a:off x="1158025" y="2167000"/>
            <a:ext cx="3053935" cy="227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Mandy\Curriculum Implantatprothetik\Liepe,Michael\15d Gerüstanprobe in situ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8" t="3185" r="35870" b="38600"/>
          <a:stretch/>
        </p:blipFill>
        <p:spPr bwMode="auto">
          <a:xfrm>
            <a:off x="4829540" y="2167000"/>
            <a:ext cx="3187263" cy="2270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Gerade Verbindung mit Pfeil 7"/>
          <p:cNvCxnSpPr/>
          <p:nvPr/>
        </p:nvCxnSpPr>
        <p:spPr>
          <a:xfrm>
            <a:off x="6948264" y="2276872"/>
            <a:ext cx="360040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428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5008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Fertigstellung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1979709" y="5075892"/>
            <a:ext cx="53018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Gerüst auf Modell</a:t>
            </a:r>
            <a:endParaRPr lang="de-DE" dirty="0"/>
          </a:p>
        </p:txBody>
      </p:sp>
      <p:pic>
        <p:nvPicPr>
          <p:cNvPr id="4098" name="Picture 2" descr="D:\Mandy\Curriculum Implantatprothetik\Liepe,Michael\16a Fertigstellung_Modell_OK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583" t="21165" r="26109" b="19390"/>
          <a:stretch/>
        </p:blipFill>
        <p:spPr bwMode="auto">
          <a:xfrm rot="5400000">
            <a:off x="2062333" y="1237195"/>
            <a:ext cx="1749146" cy="205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Mandy\Curriculum Implantatprothetik\Liepe,Michael\16aa Fertigstellung_Modell_OK 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7" t="5160" r="5790" b="10343"/>
          <a:stretch/>
        </p:blipFill>
        <p:spPr bwMode="auto">
          <a:xfrm>
            <a:off x="4903578" y="1391819"/>
            <a:ext cx="2376264" cy="172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Mandy\Curriculum Implantatprothetik\Liepe,Michael\16b Fertigstellung_Modell_UK 001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67" t="6965" r="17113" b="11944"/>
          <a:stretch/>
        </p:blipFill>
        <p:spPr bwMode="auto">
          <a:xfrm>
            <a:off x="1907704" y="3233451"/>
            <a:ext cx="2058401" cy="1707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Mandy\Curriculum Implantatprothetik\Liepe,Michael\16bb Fertigstellung_Modell_UK 001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97" t="5508" r="2272" b="5596"/>
          <a:stretch/>
        </p:blipFill>
        <p:spPr bwMode="auto">
          <a:xfrm>
            <a:off x="4903578" y="3233451"/>
            <a:ext cx="2377984" cy="1707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4225348" y="2097697"/>
            <a:ext cx="458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OK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4183078" y="3991825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UK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76795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5008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Fertigstellung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1049234" y="4653136"/>
            <a:ext cx="71193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Modelle mit </a:t>
            </a:r>
            <a:r>
              <a:rPr lang="de-DE" dirty="0" err="1" smtClean="0"/>
              <a:t>Abutments</a:t>
            </a:r>
            <a:r>
              <a:rPr lang="de-DE" dirty="0" smtClean="0"/>
              <a:t> und Vollkeramikbrücken</a:t>
            </a:r>
            <a:endParaRPr lang="de-DE" dirty="0"/>
          </a:p>
        </p:txBody>
      </p:sp>
      <p:pic>
        <p:nvPicPr>
          <p:cNvPr id="5122" name="Picture 2" descr="D:\Mandy\Curriculum Implantatprothetik\Liepe,Michael\16 Fertigstellung_Modell_Abutments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33" t="7327" r="12517" b="13716"/>
          <a:stretch/>
        </p:blipFill>
        <p:spPr bwMode="auto">
          <a:xfrm>
            <a:off x="1049235" y="2060848"/>
            <a:ext cx="3581401" cy="2416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Mandy\Curriculum Implantatprothetik\Liepe,Michael\16c Fertigstellung_Vollkeramikbrücken 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88" t="5093" r="18318" b="11703"/>
          <a:stretch/>
        </p:blipFill>
        <p:spPr bwMode="auto">
          <a:xfrm>
            <a:off x="5148064" y="1955373"/>
            <a:ext cx="3020542" cy="2525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921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5008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Fertigstellung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1259632" y="4643844"/>
            <a:ext cx="6571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Darstellung des </a:t>
            </a:r>
            <a:r>
              <a:rPr lang="de-DE" dirty="0" err="1" smtClean="0"/>
              <a:t>Emergenzprofils</a:t>
            </a:r>
            <a:r>
              <a:rPr lang="de-DE" dirty="0" smtClean="0"/>
              <a:t> nach Entfernung der </a:t>
            </a:r>
            <a:r>
              <a:rPr lang="de-DE" dirty="0" err="1" smtClean="0"/>
              <a:t>Gingivaformer</a:t>
            </a:r>
            <a:endParaRPr lang="de-DE" dirty="0"/>
          </a:p>
        </p:txBody>
      </p:sp>
      <p:pic>
        <p:nvPicPr>
          <p:cNvPr id="6146" name="Picture 2" descr="D:\Mandy\Curriculum Implantatprothetik\Liepe,Michael\17 Emergenzprofil_OK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" t="37791" b="13934"/>
          <a:stretch/>
        </p:blipFill>
        <p:spPr bwMode="auto">
          <a:xfrm>
            <a:off x="1259632" y="2412368"/>
            <a:ext cx="2673124" cy="2024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Mandy\Curriculum Implantatprothetik\Liepe,Michael\17a Emergenzprofil_UK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" t="2909" r="10232" b="63895"/>
          <a:stretch/>
        </p:blipFill>
        <p:spPr bwMode="auto">
          <a:xfrm rot="5400000">
            <a:off x="4848335" y="1454426"/>
            <a:ext cx="2634343" cy="333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2805639" y="3790781"/>
            <a:ext cx="604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24</a:t>
            </a:r>
          </a:p>
          <a:p>
            <a:pPr algn="ctr"/>
            <a:r>
              <a:rPr lang="de-DE" dirty="0" smtClean="0">
                <a:solidFill>
                  <a:schemeClr val="bg1"/>
                </a:solidFill>
              </a:rPr>
              <a:t>3mm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371461" y="3790781"/>
            <a:ext cx="604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27</a:t>
            </a:r>
          </a:p>
          <a:p>
            <a:pPr algn="ctr"/>
            <a:r>
              <a:rPr lang="de-DE" dirty="0" smtClean="0">
                <a:solidFill>
                  <a:schemeClr val="bg1"/>
                </a:solidFill>
              </a:rPr>
              <a:t>3mm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508104" y="3790781"/>
            <a:ext cx="604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34</a:t>
            </a:r>
          </a:p>
          <a:p>
            <a:pPr algn="ctr"/>
            <a:r>
              <a:rPr lang="de-DE" dirty="0" smtClean="0">
                <a:solidFill>
                  <a:schemeClr val="bg1"/>
                </a:solidFill>
              </a:rPr>
              <a:t>3mm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5652120" y="2062589"/>
            <a:ext cx="604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36</a:t>
            </a:r>
          </a:p>
          <a:p>
            <a:pPr algn="ctr"/>
            <a:r>
              <a:rPr lang="de-DE" dirty="0" smtClean="0">
                <a:solidFill>
                  <a:schemeClr val="bg1"/>
                </a:solidFill>
              </a:rPr>
              <a:t>2mm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6772061" y="3789040"/>
            <a:ext cx="604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37</a:t>
            </a:r>
          </a:p>
          <a:p>
            <a:pPr algn="ctr"/>
            <a:r>
              <a:rPr lang="de-DE" dirty="0" smtClean="0">
                <a:solidFill>
                  <a:schemeClr val="bg1"/>
                </a:solidFill>
              </a:rPr>
              <a:t>3mm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125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  <p:bldP spid="7" grpId="0"/>
      <p:bldP spid="8" grpId="0"/>
      <p:bldP spid="9" grpId="0"/>
      <p:bldP spid="10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50081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Fertigstellung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755576" y="4715852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Einbringen der </a:t>
            </a:r>
            <a:r>
              <a:rPr lang="de-DE" dirty="0" err="1" smtClean="0"/>
              <a:t>Abutments</a:t>
            </a:r>
            <a:r>
              <a:rPr lang="de-DE" dirty="0" smtClean="0"/>
              <a:t> in situ mittels Übertragungsschlüssel</a:t>
            </a:r>
            <a:endParaRPr lang="de-DE" dirty="0"/>
          </a:p>
        </p:txBody>
      </p:sp>
      <p:pic>
        <p:nvPicPr>
          <p:cNvPr id="7170" name="Picture 2" descr="D:\Mandy\Curriculum Implantatprothetik\Liepe,Michael\18 Abutments in situ_OK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6" t="2798" r="10531" b="9374"/>
          <a:stretch/>
        </p:blipFill>
        <p:spPr bwMode="auto">
          <a:xfrm>
            <a:off x="755576" y="1925014"/>
            <a:ext cx="3537858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Mandy\Curriculum Implantatprothetik\Liepe,Michael\18a Abutments in situ_UK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1" t="3164" r="15380" b="9007"/>
          <a:stretch/>
        </p:blipFill>
        <p:spPr bwMode="auto">
          <a:xfrm>
            <a:off x="5002967" y="1925014"/>
            <a:ext cx="3385457" cy="2656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3800374" y="4211796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OK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7940866" y="4211796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UK</a:t>
            </a:r>
            <a:endParaRPr lang="de-D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565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4294967295"/>
          </p:nvPr>
        </p:nvSpPr>
        <p:spPr>
          <a:xfrm flipV="1">
            <a:off x="-1404664" y="6525344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539552" y="404664"/>
            <a:ext cx="62985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ÜBERBLICK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DIAGNOSTIK UND PLANUNG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552" y="908720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2014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7092280" y="2051556"/>
            <a:ext cx="7114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OPG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187624" y="2051556"/>
            <a:ext cx="1188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II. Quadrant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4355976" y="5301208"/>
            <a:ext cx="4396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DVT - Aufnahmen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itel 9"/>
          <p:cNvSpPr>
            <a:spLocks noGrp="1"/>
          </p:cNvSpPr>
          <p:nvPr>
            <p:ph type="title" idx="4294967295"/>
          </p:nvPr>
        </p:nvSpPr>
        <p:spPr>
          <a:xfrm flipV="1">
            <a:off x="-1692696" y="7965504"/>
            <a:ext cx="88560" cy="89627"/>
          </a:xfrm>
        </p:spPr>
        <p:txBody>
          <a:bodyPr/>
          <a:lstStyle/>
          <a:p>
            <a:r>
              <a:rPr lang="de-DE" sz="100" dirty="0" smtClean="0"/>
              <a:t>Überblick –</a:t>
            </a:r>
            <a:r>
              <a:rPr lang="de-DE" sz="100" baseline="0" dirty="0" smtClean="0"/>
              <a:t> präoperative </a:t>
            </a:r>
            <a:r>
              <a:rPr lang="de-DE" sz="100" baseline="0" dirty="0" err="1" smtClean="0"/>
              <a:t>diagnostik</a:t>
            </a:r>
            <a:endParaRPr lang="de-DE" sz="100" dirty="0"/>
          </a:p>
        </p:txBody>
      </p:sp>
      <p:sp>
        <p:nvSpPr>
          <p:cNvPr id="19" name="Textfeld 18"/>
          <p:cNvSpPr txBox="1"/>
          <p:nvPr/>
        </p:nvSpPr>
        <p:spPr>
          <a:xfrm>
            <a:off x="467544" y="4509120"/>
            <a:ext cx="848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Modelle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2050" name="Picture 2" descr="D:\Mandy\Curriculum Implantatprothetik\Liepe,Michael\2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7" t="34896" r="33713" b="26416"/>
          <a:stretch/>
        </p:blipFill>
        <p:spPr bwMode="auto">
          <a:xfrm>
            <a:off x="2483769" y="1355323"/>
            <a:ext cx="1111642" cy="8011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Mandy\Curriculum Implantatprothetik\Liepe,Michael\3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6" t="24137" r="21459" b="18617"/>
          <a:stretch/>
        </p:blipFill>
        <p:spPr bwMode="auto">
          <a:xfrm>
            <a:off x="1403648" y="4005064"/>
            <a:ext cx="1704623" cy="132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81" t="6411" r="16463" b="7509"/>
          <a:stretch/>
        </p:blipFill>
        <p:spPr bwMode="auto">
          <a:xfrm>
            <a:off x="5738767" y="2965032"/>
            <a:ext cx="1630465" cy="1328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4424" y="4350967"/>
            <a:ext cx="1299704" cy="80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018" y="4350966"/>
            <a:ext cx="1299704" cy="80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7050" y="4350966"/>
            <a:ext cx="1299704" cy="80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 descr="D:\Mandy\Curriculum Implantatprothetik\Liepe,Michael\24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10" t="34843" r="33698" b="26991"/>
          <a:stretch/>
        </p:blipFill>
        <p:spPr bwMode="auto">
          <a:xfrm>
            <a:off x="2483770" y="2348765"/>
            <a:ext cx="1111642" cy="8164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D:\Mandy\Curriculum Implantatprothetik\Liepe,Michael\32b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9" t="32452" r="2525" b="5280"/>
          <a:stretch/>
        </p:blipFill>
        <p:spPr bwMode="auto">
          <a:xfrm>
            <a:off x="4360861" y="1626034"/>
            <a:ext cx="2726533" cy="12203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7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48125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Röntgenbild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1437928" y="4499828"/>
            <a:ext cx="6089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Kontrollbild der </a:t>
            </a:r>
            <a:r>
              <a:rPr lang="de-DE" dirty="0" err="1" smtClean="0"/>
              <a:t>Abutments</a:t>
            </a:r>
            <a:r>
              <a:rPr lang="de-DE" dirty="0" smtClean="0"/>
              <a:t> im OK und UK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7940866" y="421179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UK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6146" name="Picture 2" descr="D:\Mandy\Curriculum Implantatprothetik\Liepe,Michael\28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42" t="37186" r="34528" b="28223"/>
          <a:stretch/>
        </p:blipFill>
        <p:spPr bwMode="auto">
          <a:xfrm>
            <a:off x="1437929" y="2247460"/>
            <a:ext cx="2591836" cy="19016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D:\Mandy\Curriculum Implantatprothetik\Liepe,Michael\2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04" t="36502" r="33191" b="25308"/>
          <a:stretch/>
        </p:blipFill>
        <p:spPr bwMode="auto">
          <a:xfrm>
            <a:off x="4860032" y="2247460"/>
            <a:ext cx="2666906" cy="19016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4072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50417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Eingliederung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1283747" y="5085184"/>
            <a:ext cx="65015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Verschluss der Schraubenöffnung mit </a:t>
            </a:r>
            <a:r>
              <a:rPr lang="de-DE" dirty="0" err="1" smtClean="0"/>
              <a:t>Bosworth</a:t>
            </a:r>
            <a:r>
              <a:rPr lang="de-DE" dirty="0" smtClean="0"/>
              <a:t> TRIM</a:t>
            </a:r>
            <a:r>
              <a:rPr lang="de-DE" dirty="0"/>
              <a:t>®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7940866" y="421179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UK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7170" name="Picture 2" descr="D:\Mandy\Curriculum Implantatprothetik\Liepe,Michael\18b Drehmoment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" t="3765" r="14014" b="14433"/>
          <a:stretch/>
        </p:blipFill>
        <p:spPr bwMode="auto">
          <a:xfrm>
            <a:off x="3401307" y="1412776"/>
            <a:ext cx="2162252" cy="153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D:\Mandy\Curriculum Implantatprothetik\Liepe,Michael\18c Trim-Verschluss_OK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" t="5680" r="9519" b="14595"/>
          <a:stretch/>
        </p:blipFill>
        <p:spPr bwMode="auto">
          <a:xfrm>
            <a:off x="1283747" y="3173265"/>
            <a:ext cx="2608534" cy="1767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D:\Mandy\Curriculum Implantatprothetik\Liepe,Michael\18d Trim-Verschluss_UK 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9" t="4725" r="12889" b="12833"/>
          <a:stretch/>
        </p:blipFill>
        <p:spPr bwMode="auto">
          <a:xfrm>
            <a:off x="5318668" y="3167383"/>
            <a:ext cx="2466594" cy="1773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feld 1"/>
          <p:cNvSpPr txBox="1"/>
          <p:nvPr/>
        </p:nvSpPr>
        <p:spPr>
          <a:xfrm>
            <a:off x="5817773" y="1857076"/>
            <a:ext cx="27446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/>
              <a:t>Aktivieren der Fixierschrauben</a:t>
            </a:r>
          </a:p>
          <a:p>
            <a:pPr algn="ctr"/>
            <a:r>
              <a:rPr lang="de-DE" dirty="0"/>
              <a:t>m</a:t>
            </a:r>
            <a:r>
              <a:rPr lang="de-DE" dirty="0" smtClean="0"/>
              <a:t>it Drehmoment 35 </a:t>
            </a:r>
            <a:r>
              <a:rPr lang="de-DE" dirty="0" err="1" smtClean="0"/>
              <a:t>Ncm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289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50417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Prothetische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Eingliederung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3464363" y="4006805"/>
            <a:ext cx="19202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Eingliederung</a:t>
            </a:r>
          </a:p>
          <a:p>
            <a:pPr algn="ctr"/>
            <a:r>
              <a:rPr lang="de-DE" dirty="0"/>
              <a:t>m</a:t>
            </a:r>
            <a:r>
              <a:rPr lang="de-DE" dirty="0" smtClean="0"/>
              <a:t>it </a:t>
            </a:r>
            <a:r>
              <a:rPr lang="de-DE" dirty="0" err="1" smtClean="0"/>
              <a:t>Implantlink</a:t>
            </a:r>
            <a:r>
              <a:rPr lang="de-DE" dirty="0" smtClean="0"/>
              <a:t>®</a:t>
            </a:r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7940866" y="421179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UK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8194" name="Picture 2" descr="D:\Mandy\Curriculum Implantatprothetik\Liepe,Michael\19 Fertigstellung in situ_OK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" t="4079" r="6178" b="18455"/>
          <a:stretch/>
        </p:blipFill>
        <p:spPr bwMode="auto">
          <a:xfrm>
            <a:off x="611560" y="3335496"/>
            <a:ext cx="2803258" cy="189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 descr="D:\Mandy\Curriculum Implantatprothetik\Liepe,Michael\19a Fertigstellung in situ_UK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3" t="10994" r="2192" b="15564"/>
          <a:stretch/>
        </p:blipFill>
        <p:spPr bwMode="auto">
          <a:xfrm>
            <a:off x="5453249" y="3335496"/>
            <a:ext cx="3079191" cy="189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D:\Mandy\Curriculum Implantatprothetik\Liepe,Michael\19b Fertigstellung in situ_Biss 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" t="3372" r="21980" b="13783"/>
          <a:stretch/>
        </p:blipFill>
        <p:spPr bwMode="auto">
          <a:xfrm>
            <a:off x="3131840" y="1238762"/>
            <a:ext cx="2533416" cy="2046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9556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506132" y="404664"/>
            <a:ext cx="25587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OPG -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Kontrollbild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39705" y="908720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6" name="Textfeld 5"/>
          <p:cNvSpPr txBox="1"/>
          <p:nvPr/>
        </p:nvSpPr>
        <p:spPr>
          <a:xfrm>
            <a:off x="1484194" y="4869160"/>
            <a:ext cx="5920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Kontrollbild nach Eingliederung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7940866" y="421179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UK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1026" name="Picture 2" descr="D:\Mandy\Curriculum Implantatprothetik\Liepe,Michael\20b OPG-Abschlus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223" r="3594" b="9981"/>
          <a:stretch/>
        </p:blipFill>
        <p:spPr bwMode="auto">
          <a:xfrm>
            <a:off x="1443916" y="1641808"/>
            <a:ext cx="5961154" cy="3083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5713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539705" y="908720"/>
            <a:ext cx="12522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August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5" name="Titel 4"/>
          <p:cNvSpPr>
            <a:spLocks noGrp="1"/>
          </p:cNvSpPr>
          <p:nvPr>
            <p:ph type="title" idx="4294967295"/>
          </p:nvPr>
        </p:nvSpPr>
        <p:spPr>
          <a:xfrm flipV="1">
            <a:off x="-1764704" y="7749480"/>
            <a:ext cx="45719" cy="45719"/>
          </a:xfrm>
        </p:spPr>
        <p:txBody>
          <a:bodyPr/>
          <a:lstStyle/>
          <a:p>
            <a:r>
              <a:rPr lang="de-DE" sz="100" dirty="0" err="1" smtClean="0"/>
              <a:t>Opg</a:t>
            </a:r>
            <a:r>
              <a:rPr lang="de-DE" sz="100" dirty="0" smtClean="0"/>
              <a:t> - </a:t>
            </a:r>
            <a:r>
              <a:rPr lang="de-DE" sz="100" dirty="0" err="1" smtClean="0"/>
              <a:t>kontrollbild</a:t>
            </a:r>
            <a:endParaRPr lang="de-DE" sz="100" dirty="0"/>
          </a:p>
        </p:txBody>
      </p:sp>
      <p:sp>
        <p:nvSpPr>
          <p:cNvPr id="7" name="Textfeld 6"/>
          <p:cNvSpPr txBox="1"/>
          <p:nvPr/>
        </p:nvSpPr>
        <p:spPr>
          <a:xfrm>
            <a:off x="7940866" y="4211796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UK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2050" name="Picture 2" descr="D:\Mandy\Curriculum Implantatprothetik\Liepe,Michael\21 Fertigstellung_Profi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5224" y="1739828"/>
            <a:ext cx="4802010" cy="3201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569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 flipV="1">
            <a:off x="-1476672" y="7965504"/>
            <a:ext cx="45719" cy="72008"/>
          </a:xfrm>
        </p:spPr>
        <p:txBody>
          <a:bodyPr/>
          <a:lstStyle/>
          <a:p>
            <a:r>
              <a:rPr lang="de-DE" sz="100" dirty="0" smtClean="0"/>
              <a:t>Präoperative </a:t>
            </a:r>
            <a:r>
              <a:rPr lang="de-DE" sz="100" dirty="0" err="1" smtClean="0"/>
              <a:t>diagnostik</a:t>
            </a:r>
            <a:r>
              <a:rPr lang="de-DE" sz="100" dirty="0" smtClean="0"/>
              <a:t> – </a:t>
            </a:r>
            <a:r>
              <a:rPr lang="de-DE" sz="100" dirty="0" err="1" smtClean="0"/>
              <a:t>opg</a:t>
            </a:r>
            <a:r>
              <a:rPr lang="de-DE" sz="100" dirty="0" smtClean="0"/>
              <a:t>-Ansicht</a:t>
            </a:r>
            <a:endParaRPr lang="de-DE" sz="100" dirty="0">
              <a:solidFill>
                <a:srgbClr val="FF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555237" y="404664"/>
            <a:ext cx="67530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 DIAGNOSTIK –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OPG-ANSICHT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50275" y="908720"/>
            <a:ext cx="153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Dezember 2014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5220072" y="4221088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.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555237" y="4869160"/>
            <a:ext cx="60769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 smtClean="0"/>
              <a:t>Röntgenbild nach Abheilungsphase der Extraktionen von 25,35,37</a:t>
            </a:r>
          </a:p>
        </p:txBody>
      </p:sp>
      <p:pic>
        <p:nvPicPr>
          <p:cNvPr id="1026" name="Picture 2" descr="D:\Mandy\Curriculum Implantatprothetik\Liepe,Michael\32b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9" t="32452" r="2525" b="5280"/>
          <a:stretch/>
        </p:blipFill>
        <p:spPr bwMode="auto">
          <a:xfrm>
            <a:off x="539552" y="1988840"/>
            <a:ext cx="6092627" cy="27270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Gerade Verbindung mit Pfeil 23"/>
          <p:cNvCxnSpPr/>
          <p:nvPr/>
        </p:nvCxnSpPr>
        <p:spPr>
          <a:xfrm>
            <a:off x="5364088" y="2492896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>
          <a:xfrm>
            <a:off x="5148064" y="2492896"/>
            <a:ext cx="0" cy="28803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Bogen 28"/>
          <p:cNvSpPr/>
          <p:nvPr/>
        </p:nvSpPr>
        <p:spPr>
          <a:xfrm rot="838147">
            <a:off x="4812863" y="2805767"/>
            <a:ext cx="914400" cy="914400"/>
          </a:xfrm>
          <a:prstGeom prst="arc">
            <a:avLst>
              <a:gd name="adj1" fmla="val 13598125"/>
              <a:gd name="adj2" fmla="val 17020282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1" name="Picture 2" descr="D:\Mandy\Curriculum Implantatprothetik\Liepe,Michael\2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7" t="34896" r="33713" b="26416"/>
          <a:stretch/>
        </p:blipFill>
        <p:spPr bwMode="auto">
          <a:xfrm>
            <a:off x="7236295" y="2236362"/>
            <a:ext cx="1355193" cy="97661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9" descr="D:\Mandy\Curriculum Implantatprothetik\Liepe,Michael\2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10" t="34843" r="33698" b="26991"/>
          <a:stretch/>
        </p:blipFill>
        <p:spPr bwMode="auto">
          <a:xfrm>
            <a:off x="7236296" y="3501008"/>
            <a:ext cx="1355193" cy="9953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feld 29"/>
          <p:cNvSpPr txBox="1"/>
          <p:nvPr/>
        </p:nvSpPr>
        <p:spPr>
          <a:xfrm>
            <a:off x="6943914" y="4653136"/>
            <a:ext cx="19399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/>
              <a:t>Knochenangebot 26:</a:t>
            </a:r>
          </a:p>
          <a:p>
            <a:pPr algn="ctr"/>
            <a:r>
              <a:rPr lang="de-DE" dirty="0" smtClean="0"/>
              <a:t>ca. 7 mm</a:t>
            </a:r>
            <a:endParaRPr lang="de-DE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9" grpId="0" animBg="1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feld 7"/>
          <p:cNvSpPr txBox="1"/>
          <p:nvPr/>
        </p:nvSpPr>
        <p:spPr>
          <a:xfrm>
            <a:off x="1016388" y="5003884"/>
            <a:ext cx="17195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34</a:t>
            </a:r>
          </a:p>
        </p:txBody>
      </p:sp>
      <p:sp>
        <p:nvSpPr>
          <p:cNvPr id="20" name="Textfeld 13"/>
          <p:cNvSpPr txBox="1"/>
          <p:nvPr/>
        </p:nvSpPr>
        <p:spPr>
          <a:xfrm>
            <a:off x="3779912" y="5003884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36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1" name="Textfeld 14"/>
          <p:cNvSpPr txBox="1"/>
          <p:nvPr/>
        </p:nvSpPr>
        <p:spPr>
          <a:xfrm>
            <a:off x="6516216" y="5003884"/>
            <a:ext cx="17516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37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44242" y="404664"/>
            <a:ext cx="48198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PRÄOPERATIVE PLANUNG - </a:t>
            </a:r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DVT</a:t>
            </a:r>
            <a:endParaRPr lang="de-DE" sz="2800" b="1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899428"/>
            <a:ext cx="15343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Dezember 2014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7" name="Picture 5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55"/>
          <a:stretch/>
        </p:blipFill>
        <p:spPr bwMode="auto">
          <a:xfrm>
            <a:off x="1016387" y="1498570"/>
            <a:ext cx="1719506" cy="3370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63"/>
          <a:stretch/>
        </p:blipFill>
        <p:spPr bwMode="auto">
          <a:xfrm>
            <a:off x="6516216" y="1498570"/>
            <a:ext cx="1751686" cy="3370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33"/>
          <a:stretch/>
        </p:blipFill>
        <p:spPr bwMode="auto">
          <a:xfrm>
            <a:off x="3779912" y="1498570"/>
            <a:ext cx="1715255" cy="3370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21429" y="4700736"/>
            <a:ext cx="3526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Ausgangssituation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857224" y="3929066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2cm von unten kürzen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9552" y="385500"/>
            <a:ext cx="34092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AUSGANGSSITUATION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908720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Januar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Picture 2" descr="D:\Mandy\Curriculum Implantatprothetik\Liepe,Michael\1 Situ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7" t="4264" r="2325" b="10425"/>
          <a:stretch/>
        </p:blipFill>
        <p:spPr bwMode="auto">
          <a:xfrm flipH="1">
            <a:off x="2721429" y="1898008"/>
            <a:ext cx="3526971" cy="261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52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79828" y="5002752"/>
            <a:ext cx="2642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II. Quadrant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857224" y="3929066"/>
            <a:ext cx="21852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2cm von unten kürzen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9552" y="385500"/>
            <a:ext cx="5365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OK und UK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908720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Januar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4901491" y="5002752"/>
            <a:ext cx="3168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/>
              <a:t>III. Quadrant</a:t>
            </a:r>
            <a:endParaRPr lang="de-DE" dirty="0"/>
          </a:p>
        </p:txBody>
      </p:sp>
      <p:pic>
        <p:nvPicPr>
          <p:cNvPr id="3074" name="Picture 2" descr="D:\Mandy\Curriculum Implantatprothetik\Liepe,Michael\5 OK präoperativ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4" t="3233" r="2231" b="7116"/>
          <a:stretch/>
        </p:blipFill>
        <p:spPr bwMode="auto">
          <a:xfrm rot="16200000" flipH="1">
            <a:off x="879912" y="1904138"/>
            <a:ext cx="3250403" cy="2634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Mandy\Curriculum Implantatprothetik\Liepe,Michael\3 UK Situ präoperativ 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35" t="12428" r="2509" b="5110"/>
          <a:stretch/>
        </p:blipFill>
        <p:spPr bwMode="auto">
          <a:xfrm flipH="1">
            <a:off x="4901491" y="1733229"/>
            <a:ext cx="3168352" cy="2976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261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780728" y="4552645"/>
            <a:ext cx="75568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Kieferkammmittenschnitt - Freigelegtes Operationsfeld  </a:t>
            </a:r>
          </a:p>
          <a:p>
            <a:pPr algn="ctr"/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 II. und III. Quadranten</a:t>
            </a:r>
            <a:endParaRPr lang="de-DE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539552" y="385500"/>
            <a:ext cx="5772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Schnittführung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39552" y="908720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Januar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098" name="Picture 2" descr="D:\Mandy\Curriculum Implantatprothetik\Liepe,Michael\4 UK Schnittführung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8" t="14855" r="10946" b="12645"/>
          <a:stretch/>
        </p:blipFill>
        <p:spPr bwMode="auto">
          <a:xfrm flipH="1">
            <a:off x="5148064" y="2082783"/>
            <a:ext cx="3189516" cy="220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D:\Mandy\Curriculum Implantatprothetik\Liepe,Michael\6 OK Schnittführung 001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0" t="24445" b="5758"/>
          <a:stretch/>
        </p:blipFill>
        <p:spPr bwMode="auto">
          <a:xfrm flipH="1">
            <a:off x="780728" y="2082783"/>
            <a:ext cx="3575248" cy="2209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755576" y="2060848"/>
            <a:ext cx="468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OK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7956376" y="3933056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>
                <a:solidFill>
                  <a:schemeClr val="bg1"/>
                </a:solidFill>
              </a:rPr>
              <a:t>UK</a:t>
            </a:r>
            <a:endParaRPr lang="de-D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9579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703864" y="4509121"/>
            <a:ext cx="37646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Implantatinsertion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</a:t>
            </a:r>
            <a:r>
              <a:rPr lang="de-DE" dirty="0" err="1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regio</a:t>
            </a:r>
            <a:r>
              <a:rPr lang="de-DE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 24 und 27</a:t>
            </a:r>
          </a:p>
          <a:p>
            <a:pPr algn="ctr"/>
            <a:r>
              <a:rPr lang="de-DE" dirty="0" smtClean="0">
                <a:solidFill>
                  <a:srgbClr val="FF0000"/>
                </a:solidFill>
              </a:rPr>
              <a:t>CAVE: Knochendefekt </a:t>
            </a:r>
            <a:r>
              <a:rPr lang="de-DE" dirty="0" err="1" smtClean="0">
                <a:solidFill>
                  <a:srgbClr val="FF0000"/>
                </a:solidFill>
              </a:rPr>
              <a:t>regio</a:t>
            </a:r>
            <a:r>
              <a:rPr lang="de-DE" dirty="0" smtClean="0">
                <a:solidFill>
                  <a:srgbClr val="FF0000"/>
                </a:solidFill>
              </a:rPr>
              <a:t> 25/26</a:t>
            </a:r>
            <a:endParaRPr lang="de-DE" dirty="0">
              <a:solidFill>
                <a:srgbClr val="FF0000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39552" y="385500"/>
            <a:ext cx="55114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CHIRURGISCHE PHASE </a:t>
            </a:r>
            <a:r>
              <a:rPr lang="de-DE" sz="2800" dirty="0" smtClean="0">
                <a:solidFill>
                  <a:schemeClr val="tx2">
                    <a:lumMod val="20000"/>
                    <a:lumOff val="80000"/>
                  </a:schemeClr>
                </a:solidFill>
              </a:rPr>
              <a:t>– Insertion OK</a:t>
            </a:r>
            <a:endParaRPr lang="de-DE" sz="2800" dirty="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39552" y="908720"/>
            <a:ext cx="12410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Januar 2015</a:t>
            </a:r>
            <a:endParaRPr lang="de-DE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1026" name="Picture 2" descr="D:\Mandy\Curriculum Implantatprothetik\Liepe,Michael\6 1a OK-OP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8" t="2857" r="12802" b="11428"/>
          <a:stretch/>
        </p:blipFill>
        <p:spPr bwMode="auto">
          <a:xfrm rot="10800000">
            <a:off x="2703865" y="1556792"/>
            <a:ext cx="3764615" cy="284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6594509" y="2153883"/>
            <a:ext cx="18918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err="1"/>
              <a:t>r</a:t>
            </a:r>
            <a:r>
              <a:rPr lang="de-DE" dirty="0" err="1" smtClean="0"/>
              <a:t>egio</a:t>
            </a:r>
            <a:r>
              <a:rPr lang="de-DE" dirty="0" smtClean="0"/>
              <a:t> 27:</a:t>
            </a:r>
          </a:p>
          <a:p>
            <a:pPr algn="ctr"/>
            <a:r>
              <a:rPr lang="de-DE" dirty="0" smtClean="0"/>
              <a:t>IMPLA</a:t>
            </a:r>
          </a:p>
          <a:p>
            <a:pPr algn="ctr"/>
            <a:r>
              <a:rPr lang="de-DE" dirty="0" smtClean="0">
                <a:solidFill>
                  <a:srgbClr val="92D050"/>
                </a:solidFill>
              </a:rPr>
              <a:t>4,5 x 9,5</a:t>
            </a:r>
          </a:p>
          <a:p>
            <a:pPr algn="ctr"/>
            <a:r>
              <a:rPr lang="de-DE" i="1" dirty="0">
                <a:solidFill>
                  <a:srgbClr val="92D050"/>
                </a:solidFill>
              </a:rPr>
              <a:t>m</a:t>
            </a:r>
            <a:r>
              <a:rPr lang="de-DE" i="1" dirty="0" smtClean="0">
                <a:solidFill>
                  <a:srgbClr val="92D050"/>
                </a:solidFill>
              </a:rPr>
              <a:t>it internen Sinuslift</a:t>
            </a:r>
            <a:endParaRPr lang="de-DE" i="1" dirty="0">
              <a:solidFill>
                <a:srgbClr val="92D050"/>
              </a:solidFill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128070" y="2292382"/>
            <a:ext cx="9236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err="1"/>
              <a:t>r</a:t>
            </a:r>
            <a:r>
              <a:rPr lang="de-DE" dirty="0" err="1" smtClean="0"/>
              <a:t>egio</a:t>
            </a:r>
            <a:r>
              <a:rPr lang="de-DE" dirty="0" smtClean="0"/>
              <a:t> 24:</a:t>
            </a:r>
          </a:p>
          <a:p>
            <a:pPr algn="ctr"/>
            <a:r>
              <a:rPr lang="de-DE" dirty="0" smtClean="0"/>
              <a:t>IMPLA</a:t>
            </a:r>
          </a:p>
          <a:p>
            <a:pPr algn="ctr"/>
            <a:r>
              <a:rPr lang="de-DE" dirty="0" smtClean="0">
                <a:solidFill>
                  <a:srgbClr val="92D050"/>
                </a:solidFill>
              </a:rPr>
              <a:t>3,6 x 9,5</a:t>
            </a:r>
            <a:endParaRPr lang="de-DE" dirty="0">
              <a:solidFill>
                <a:srgbClr val="92D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70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Horizon">
  <a:themeElements>
    <a:clrScheme name="Horizon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Horizon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Horizon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659</Words>
  <Application>Microsoft Office PowerPoint</Application>
  <PresentationFormat>Bildschirmpräsentation (4:3)</PresentationFormat>
  <Paragraphs>210</Paragraphs>
  <Slides>34</Slides>
  <Notes>7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34</vt:i4>
      </vt:variant>
    </vt:vector>
  </HeadingPairs>
  <TitlesOfParts>
    <vt:vector size="35" baseType="lpstr">
      <vt:lpstr>Horizon</vt:lpstr>
      <vt:lpstr>PowerPoint-Präsentation</vt:lpstr>
      <vt:lpstr>PATIENTIN, geb. 1959</vt:lpstr>
      <vt:lpstr>Überblick – präoperative diagnostik</vt:lpstr>
      <vt:lpstr>Präoperative diagnostik – opg-Ansicht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Opg - kontrollbild</vt:lpstr>
      <vt:lpstr>Opg - kontrollbild</vt:lpstr>
      <vt:lpstr>PowerPoint-Präsentation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  <vt:lpstr>Opg - kontrollbild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Fallstudienpräsentatio aus dem Zahnlabor</dc:title>
  <dc:creator>Marko</dc:creator>
  <cp:lastModifiedBy>Platz3</cp:lastModifiedBy>
  <cp:revision>281</cp:revision>
  <dcterms:created xsi:type="dcterms:W3CDTF">2012-09-01T19:30:35Z</dcterms:created>
  <dcterms:modified xsi:type="dcterms:W3CDTF">2015-12-01T18:38:08Z</dcterms:modified>
</cp:coreProperties>
</file>